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7" r:id="rId3"/>
    <p:sldId id="303" r:id="rId4"/>
    <p:sldId id="299" r:id="rId5"/>
    <p:sldId id="305" r:id="rId6"/>
    <p:sldId id="304" r:id="rId7"/>
    <p:sldId id="276" r:id="rId8"/>
    <p:sldId id="290" r:id="rId9"/>
    <p:sldId id="302" r:id="rId10"/>
    <p:sldId id="311" r:id="rId11"/>
    <p:sldId id="287" r:id="rId12"/>
    <p:sldId id="275" r:id="rId13"/>
    <p:sldId id="295" r:id="rId14"/>
    <p:sldId id="309" r:id="rId15"/>
    <p:sldId id="274" r:id="rId16"/>
    <p:sldId id="300" r:id="rId17"/>
    <p:sldId id="266" r:id="rId18"/>
    <p:sldId id="307" r:id="rId19"/>
    <p:sldId id="288" r:id="rId20"/>
    <p:sldId id="277" r:id="rId21"/>
    <p:sldId id="289" r:id="rId22"/>
    <p:sldId id="301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EFD1B3"/>
    <a:srgbClr val="000000"/>
    <a:srgbClr val="FFFFCC"/>
    <a:srgbClr val="FFFFFF"/>
    <a:srgbClr val="CCE9A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9CA5D-9C30-4A88-B311-3E7B263493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/>
              </a:defRPr>
            </a:lvl1pPr>
          </a:lstStyle>
          <a:p>
            <a:fld id="{26DFA250-30A7-4E69-AE5B-F09D15E6E7CB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/>
              </a:defRPr>
            </a:lvl1pPr>
          </a:lstStyle>
          <a:p>
            <a:fld id="{5231FA7A-85BA-4FB5-A27B-871BBB390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jpeg"/><Relationship Id="rId7" Type="http://schemas.openxmlformats.org/officeDocument/2006/relationships/image" Target="../media/image1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476672"/>
            <a:ext cx="5256584" cy="5976664"/>
          </a:xfrm>
          <a:solidFill>
            <a:srgbClr val="0070C0"/>
          </a:solidFill>
        </p:spPr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Восстание Спартака</a:t>
            </a:r>
            <a:r>
              <a:rPr lang="ru-RU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/>
            </a:r>
            <a:br>
              <a:rPr lang="ru-RU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</a:br>
            <a: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Нужно или победить или умереть…</a:t>
            </a:r>
            <a:b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Мужественная и почетная смерть</a:t>
            </a:r>
            <a:b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Лучше постыдной и гнусной жизни.</a:t>
            </a:r>
            <a:b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Р. </a:t>
            </a:r>
            <a:r>
              <a:rPr lang="ru-RU" sz="2800" i="1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Джованьоли</a:t>
            </a:r>
            <a: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«Спартак»</a:t>
            </a:r>
            <a:br>
              <a:rPr lang="ru-RU" sz="2800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endParaRPr lang="ru-RU" sz="1600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1026" name="Picture 2" descr="C:\Users\дом\Desktop\image57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3358353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402832" cy="1156990"/>
          </a:xfrm>
        </p:spPr>
        <p:txBody>
          <a:bodyPr/>
          <a:lstStyle/>
          <a:p>
            <a:pPr eaLnBrk="1" hangingPunct="1"/>
            <a:r>
              <a:rPr lang="ru-RU" sz="5400" dirty="0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План: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4978896" cy="4525963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Причины восстания рабов в Италии;</a:t>
            </a:r>
          </a:p>
          <a:p>
            <a:pPr eaLnBrk="1" hangingPunct="1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Походы восставших;</a:t>
            </a:r>
          </a:p>
          <a:p>
            <a:pPr eaLnBrk="1" hangingPunct="1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Итоги восстания;</a:t>
            </a:r>
          </a:p>
          <a:p>
            <a:pPr eaLnBrk="1" hangingPunct="1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Значение восстания.</a:t>
            </a: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76672"/>
            <a:ext cx="3725925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36096" y="436510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Georgia" pitchFamily="18" charset="0"/>
              </a:rPr>
              <a:t>Спартак, французская скульптура. Лувр, 1830</a:t>
            </a:r>
            <a:endParaRPr lang="ru-RU" b="1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7969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ЗАДАНИЕ  НА УРОК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4800" b="1" dirty="0" smtClean="0">
                <a:solidFill>
                  <a:srgbClr val="000099"/>
                </a:solidFill>
              </a:rPr>
              <a:t>1. Объясните, почему рабы потерпели поражение</a:t>
            </a:r>
            <a:r>
              <a:rPr lang="en-US" sz="4800" b="1" dirty="0" smtClean="0">
                <a:solidFill>
                  <a:srgbClr val="000099"/>
                </a:solidFill>
              </a:rPr>
              <a:t>?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4800" b="1" dirty="0" smtClean="0">
                <a:solidFill>
                  <a:srgbClr val="000099"/>
                </a:solidFill>
              </a:rPr>
              <a:t>2. </a:t>
            </a:r>
            <a:r>
              <a:rPr lang="en-US" sz="4800" b="1" dirty="0" smtClean="0">
                <a:solidFill>
                  <a:srgbClr val="000099"/>
                </a:solidFill>
              </a:rPr>
              <a:t> </a:t>
            </a:r>
            <a:r>
              <a:rPr lang="ru-RU" sz="4800" b="1" dirty="0" smtClean="0">
                <a:solidFill>
                  <a:srgbClr val="000099"/>
                </a:solidFill>
              </a:rPr>
              <a:t>Как вы думаете, а могли ли они одержать победу</a:t>
            </a:r>
            <a:r>
              <a:rPr lang="en-US" sz="4800" b="1" dirty="0" smtClean="0">
                <a:solidFill>
                  <a:srgbClr val="000099"/>
                </a:solidFill>
              </a:rPr>
              <a:t>?</a:t>
            </a:r>
            <a:endParaRPr lang="ru-RU" sz="4800" b="1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ru-RU" sz="4800" dirty="0" smtClean="0">
              <a:solidFill>
                <a:srgbClr val="000099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596" y="571480"/>
            <a:ext cx="82296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ЗАДАНИЕ  НА УРОК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 bwMode="auto">
          <a:xfrm>
            <a:off x="2627784" y="476672"/>
            <a:ext cx="3888432" cy="824400"/>
          </a:xfrm>
          <a:prstGeom prst="horizontalScroll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Завоевание новых земель</a:t>
            </a:r>
          </a:p>
        </p:txBody>
      </p:sp>
      <p:sp>
        <p:nvSpPr>
          <p:cNvPr id="3" name="Горизонтальный свиток 2"/>
          <p:cNvSpPr/>
          <p:nvPr/>
        </p:nvSpPr>
        <p:spPr bwMode="auto">
          <a:xfrm>
            <a:off x="323528" y="1988840"/>
            <a:ext cx="3600400" cy="1151584"/>
          </a:xfrm>
          <a:prstGeom prst="horizontalScroll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Приток большого числа рабов из провинций</a:t>
            </a:r>
          </a:p>
        </p:txBody>
      </p:sp>
      <p:sp>
        <p:nvSpPr>
          <p:cNvPr id="4" name="Горизонтальный свиток 3"/>
          <p:cNvSpPr/>
          <p:nvPr/>
        </p:nvSpPr>
        <p:spPr bwMode="auto">
          <a:xfrm>
            <a:off x="1259632" y="3212976"/>
            <a:ext cx="3600400" cy="1519665"/>
          </a:xfrm>
          <a:prstGeom prst="horizontalScroll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Отсутствие прав,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тяжёлые условия труда рабов</a:t>
            </a:r>
          </a:p>
        </p:txBody>
      </p:sp>
      <p:sp>
        <p:nvSpPr>
          <p:cNvPr id="5" name="Горизонтальный свиток 4"/>
          <p:cNvSpPr/>
          <p:nvPr/>
        </p:nvSpPr>
        <p:spPr bwMode="auto">
          <a:xfrm>
            <a:off x="5148064" y="1988840"/>
            <a:ext cx="3600400" cy="824400"/>
          </a:xfrm>
          <a:prstGeom prst="horizontalScroll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Разорение земледельцев</a:t>
            </a:r>
          </a:p>
        </p:txBody>
      </p:sp>
      <p:sp>
        <p:nvSpPr>
          <p:cNvPr id="7" name="Стрелка вниз 6"/>
          <p:cNvSpPr/>
          <p:nvPr/>
        </p:nvSpPr>
        <p:spPr bwMode="auto">
          <a:xfrm>
            <a:off x="4139952" y="1412776"/>
            <a:ext cx="432048" cy="1872208"/>
          </a:xfrm>
          <a:prstGeom prst="downArrow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" name="Стрелка вниз 7"/>
          <p:cNvSpPr/>
          <p:nvPr/>
        </p:nvSpPr>
        <p:spPr bwMode="auto">
          <a:xfrm>
            <a:off x="5724128" y="1302974"/>
            <a:ext cx="432048" cy="715074"/>
          </a:xfrm>
          <a:prstGeom prst="downArrow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2843808" y="1340768"/>
            <a:ext cx="432048" cy="715074"/>
          </a:xfrm>
          <a:prstGeom prst="downArrow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" name="Тройная стрелка влево/вправо/вверх 12"/>
          <p:cNvSpPr/>
          <p:nvPr/>
        </p:nvSpPr>
        <p:spPr bwMode="auto">
          <a:xfrm rot="10800000">
            <a:off x="1619672" y="4941168"/>
            <a:ext cx="6048672" cy="720080"/>
          </a:xfrm>
          <a:prstGeom prst="leftRightUpArrow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4" name="Picture 4" descr="рабы импер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869160"/>
            <a:ext cx="3059832" cy="167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924944"/>
            <a:ext cx="2664296" cy="329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Горизонтальный свиток 16"/>
          <p:cNvSpPr/>
          <p:nvPr/>
        </p:nvSpPr>
        <p:spPr bwMode="auto">
          <a:xfrm>
            <a:off x="3563888" y="5805264"/>
            <a:ext cx="2232248" cy="783502"/>
          </a:xfrm>
          <a:prstGeom prst="horizontalScroll">
            <a:avLst/>
          </a:prstGeom>
          <a:solidFill>
            <a:srgbClr val="FFFFCC">
              <a:alpha val="80000"/>
            </a:srgbClr>
          </a:solidFill>
          <a:ln w="38100" cap="flat" cmpd="dbl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Восстания</a:t>
            </a:r>
          </a:p>
        </p:txBody>
      </p:sp>
      <p:sp>
        <p:nvSpPr>
          <p:cNvPr id="19" name="Загнутый угол 18"/>
          <p:cNvSpPr/>
          <p:nvPr/>
        </p:nvSpPr>
        <p:spPr bwMode="auto">
          <a:xfrm>
            <a:off x="323528" y="334322"/>
            <a:ext cx="1872208" cy="1254631"/>
          </a:xfrm>
          <a:prstGeom prst="foldedCorner">
            <a:avLst/>
          </a:prstGeom>
          <a:solidFill>
            <a:schemeClr val="bg1">
              <a:lumMod val="40000"/>
              <a:lumOff val="60000"/>
              <a:alpha val="80000"/>
            </a:schemeClr>
          </a:solidFill>
          <a:ln w="38100" cap="flat" cmpd="dbl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Причины</a:t>
            </a:r>
          </a:p>
          <a:p>
            <a:r>
              <a:rPr lang="ru-RU" sz="24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восстания</a:t>
            </a:r>
            <a:endParaRPr lang="ru-RU" sz="24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9"/>
            <a:ext cx="8258204" cy="113191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Ход восстания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1285861"/>
            <a:ext cx="8035951" cy="531179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000066"/>
                </a:solidFill>
              </a:rPr>
              <a:t>Работа в группах.</a:t>
            </a:r>
          </a:p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000066"/>
                </a:solidFill>
              </a:rPr>
              <a:t>Задания: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1 группа – внимательно прочитайте исторический документ и ответьте на вопросы к нему.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2 группа – внимательно прочитайте текст учебника на стр. 235 – 236 п.2., поработайте с картой и о</a:t>
            </a:r>
            <a:r>
              <a:rPr lang="ru-RU" sz="2800" i="1" dirty="0" smtClean="0">
                <a:solidFill>
                  <a:srgbClr val="002060"/>
                </a:solidFill>
              </a:rPr>
              <a:t>тветьте на вопросы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3 группа – внимательно прочитайте исторический документ и ответьте на вопросы к нему.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50958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FF0000"/>
                </a:solidFill>
              </a:rPr>
              <a:t>Причины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восстания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357298"/>
            <a:ext cx="8229600" cy="4525963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4000" i="1" dirty="0" smtClean="0">
                <a:solidFill>
                  <a:srgbClr val="002060"/>
                </a:solidFill>
              </a:rPr>
              <a:t>1. недовольство рабов своим положением</a:t>
            </a:r>
            <a:endParaRPr lang="ru-RU" sz="4000" dirty="0" smtClean="0">
              <a:solidFill>
                <a:srgbClr val="002060"/>
              </a:solidFill>
            </a:endParaRPr>
          </a:p>
          <a:p>
            <a:r>
              <a:rPr lang="ru-RU" sz="4000" i="1" dirty="0" smtClean="0">
                <a:solidFill>
                  <a:srgbClr val="002060"/>
                </a:solidFill>
              </a:rPr>
              <a:t>2.</a:t>
            </a:r>
            <a:r>
              <a:rPr lang="ru-RU" sz="4000" i="1" dirty="0" smtClean="0">
                <a:solidFill>
                  <a:srgbClr val="0070C0"/>
                </a:solidFill>
              </a:rPr>
              <a:t> </a:t>
            </a:r>
            <a:r>
              <a:rPr lang="ru-RU" sz="4000" i="1" dirty="0" smtClean="0">
                <a:solidFill>
                  <a:srgbClr val="002060"/>
                </a:solidFill>
              </a:rPr>
              <a:t>насильственное обучение военному делу</a:t>
            </a:r>
            <a:endParaRPr lang="ru-RU" sz="4000" dirty="0" smtClean="0">
              <a:solidFill>
                <a:srgbClr val="002060"/>
              </a:solidFill>
            </a:endParaRPr>
          </a:p>
          <a:p>
            <a:r>
              <a:rPr lang="ru-RU" sz="4000" i="1" dirty="0" smtClean="0">
                <a:solidFill>
                  <a:srgbClr val="002060"/>
                </a:solidFill>
              </a:rPr>
              <a:t>3. несправедливое отношение хозяина</a:t>
            </a:r>
            <a:endParaRPr lang="ru-RU" sz="4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 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86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nimBg="1"/>
      <p:bldP spid="6861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Пользователь\Мои документы\Мои рисунки\карты для 5 кл\карта спарта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6030398" cy="6572296"/>
          </a:xfrm>
          <a:prstGeom prst="rect">
            <a:avLst/>
          </a:prstGeom>
          <a:noFill/>
        </p:spPr>
      </p:pic>
      <p:sp>
        <p:nvSpPr>
          <p:cNvPr id="15" name="7-конечная звезда 14"/>
          <p:cNvSpPr/>
          <p:nvPr/>
        </p:nvSpPr>
        <p:spPr bwMode="auto">
          <a:xfrm>
            <a:off x="3214678" y="3929066"/>
            <a:ext cx="214314" cy="214314"/>
          </a:xfrm>
          <a:prstGeom prst="star7">
            <a:avLst/>
          </a:prstGeom>
          <a:solidFill>
            <a:srgbClr val="FF0000">
              <a:alpha val="80000"/>
            </a:srgbClr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 bwMode="auto">
          <a:xfrm>
            <a:off x="3428992" y="3929066"/>
            <a:ext cx="142876" cy="285752"/>
          </a:xfrm>
          <a:prstGeom prst="triangle">
            <a:avLst/>
          </a:prstGeom>
          <a:solidFill>
            <a:srgbClr val="FF0000">
              <a:alpha val="80000"/>
            </a:srgbClr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rot="10800000" flipV="1">
            <a:off x="3571868" y="3929066"/>
            <a:ext cx="357190" cy="287340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Группа 84"/>
          <p:cNvGrpSpPr/>
          <p:nvPr/>
        </p:nvGrpSpPr>
        <p:grpSpPr>
          <a:xfrm>
            <a:off x="6429388" y="142852"/>
            <a:ext cx="2571768" cy="6572296"/>
            <a:chOff x="6429388" y="142852"/>
            <a:chExt cx="2428892" cy="6357982"/>
          </a:xfrm>
        </p:grpSpPr>
        <p:sp>
          <p:nvSpPr>
            <p:cNvPr id="18" name="Прямоугольник 17"/>
            <p:cNvSpPr/>
            <p:nvPr/>
          </p:nvSpPr>
          <p:spPr bwMode="auto">
            <a:xfrm>
              <a:off x="6429388" y="142852"/>
              <a:ext cx="2428892" cy="6357982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 w="38100" cap="flat" cmpd="dbl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7-конечная звезда 18"/>
            <p:cNvSpPr/>
            <p:nvPr/>
          </p:nvSpPr>
          <p:spPr bwMode="auto">
            <a:xfrm>
              <a:off x="6643702" y="1310708"/>
              <a:ext cx="214314" cy="214314"/>
            </a:xfrm>
            <a:prstGeom prst="star7">
              <a:avLst/>
            </a:prstGeom>
            <a:solidFill>
              <a:srgbClr val="FF0000">
                <a:alpha val="80000"/>
              </a:srgb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0" name="Равнобедренный треугольник 19"/>
            <p:cNvSpPr/>
            <p:nvPr/>
          </p:nvSpPr>
          <p:spPr bwMode="auto">
            <a:xfrm>
              <a:off x="6643702" y="2414115"/>
              <a:ext cx="142876" cy="285752"/>
            </a:xfrm>
            <a:prstGeom prst="triangle">
              <a:avLst/>
            </a:prstGeom>
            <a:solidFill>
              <a:srgbClr val="FF0000">
                <a:alpha val="80000"/>
              </a:srgb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>
              <a:off x="6536545" y="3804014"/>
              <a:ext cx="500066" cy="1588"/>
            </a:xfrm>
            <a:prstGeom prst="straightConnector1">
              <a:avLst/>
            </a:prstGeom>
            <a:ln w="53975" cap="flat" cmpd="sng">
              <a:solidFill>
                <a:schemeClr val="bg1">
                  <a:lumMod val="50000"/>
                </a:schemeClr>
              </a:solidFill>
              <a:bevel/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7072330" y="1227126"/>
            <a:ext cx="17145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Место начала восстания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Лагерь восставших на г. Везувий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Действия римских войск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Скругленная прямоугольная выноска 85"/>
          <p:cNvSpPr/>
          <p:nvPr/>
        </p:nvSpPr>
        <p:spPr bwMode="auto">
          <a:xfrm>
            <a:off x="928662" y="4429132"/>
            <a:ext cx="1643074" cy="652348"/>
          </a:xfrm>
          <a:prstGeom prst="wedgeRoundRectCallout">
            <a:avLst>
              <a:gd name="adj1" fmla="val 87335"/>
              <a:gd name="adj2" fmla="val -107877"/>
              <a:gd name="adj3" fmla="val 16667"/>
            </a:avLst>
          </a:prstGeom>
          <a:solidFill>
            <a:schemeClr val="accent1">
              <a:lumMod val="75000"/>
              <a:alpha val="80000"/>
            </a:schemeClr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74 г. до н.э.</a:t>
            </a: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2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8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548680"/>
            <a:ext cx="253654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Вертикальный свиток 3"/>
          <p:cNvSpPr/>
          <p:nvPr/>
        </p:nvSpPr>
        <p:spPr bwMode="auto">
          <a:xfrm>
            <a:off x="323528" y="353025"/>
            <a:ext cx="5112568" cy="6053636"/>
          </a:xfrm>
          <a:prstGeom prst="verticalScroll">
            <a:avLst/>
          </a:prstGeom>
          <a:solidFill>
            <a:schemeClr val="bg1">
              <a:lumMod val="40000"/>
              <a:lumOff val="60000"/>
              <a:alpha val="80000"/>
            </a:schemeClr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7800" indent="9525" algn="ctr"/>
            <a:r>
              <a:rPr lang="ru-RU" sz="2400" b="1" dirty="0" smtClean="0">
                <a:solidFill>
                  <a:schemeClr val="bg2"/>
                </a:solidFill>
              </a:rPr>
              <a:t>Родился Спартак во Фракии. Попав в плен, он был продан одному из содержателей гладиаторских школ. Как гладиатора высшего класса его переводят в число преподавателей школы. Здесь и началась подготовка к восстанию.</a:t>
            </a:r>
          </a:p>
        </p:txBody>
      </p:sp>
      <p:pic>
        <p:nvPicPr>
          <p:cNvPr id="6" name="Picture 3" descr="D:\История\Аттестация\Урок 3\Рисунки\5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933056"/>
            <a:ext cx="3138487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Documents and Settings\DOM\Рабочий стол\К уроку Восстание Спартака\234-235-05-01-pic\234-235-05-01-p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3" y="476250"/>
            <a:ext cx="9020175" cy="590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Рисунок6"/>
          <p:cNvPicPr>
            <a:picLocks noChangeAspect="1" noChangeArrowheads="1"/>
          </p:cNvPicPr>
          <p:nvPr/>
        </p:nvPicPr>
        <p:blipFill>
          <a:blip r:embed="rId2">
            <a:lum bright="6000" contrast="-6000"/>
          </a:blip>
          <a:srcRect/>
          <a:stretch>
            <a:fillRect/>
          </a:stretch>
        </p:blipFill>
        <p:spPr bwMode="auto">
          <a:xfrm>
            <a:off x="539750" y="1628775"/>
            <a:ext cx="4103688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Rectangle 3" descr="Почтовая бумага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1412875"/>
            <a:ext cx="4157662" cy="5256213"/>
          </a:xfrm>
          <a:blipFill dpi="0" rotWithShape="0">
            <a:blip r:embed="rId3"/>
            <a:srcRect/>
            <a:tile tx="0" ty="0" sx="100000" sy="100000" flip="none" algn="tl"/>
          </a:blipFill>
          <a:ln w="76200">
            <a:solidFill>
              <a:schemeClr val="tx2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C0000"/>
              </a:buClr>
              <a:buFont typeface="Monotype Sorts" pitchFamily="2" charset="2"/>
              <a:buNone/>
            </a:pPr>
            <a:r>
              <a:rPr lang="ru-RU" sz="2400" b="1" smtClean="0">
                <a:solidFill>
                  <a:srgbClr val="CC0000"/>
                </a:solidFill>
              </a:rPr>
              <a:t>Сенат  отправил против восставших  двух консулов, один из них был Помпей. Спартак решил идти на север к Альпам.</a:t>
            </a:r>
          </a:p>
          <a:p>
            <a:pPr algn="ctr" eaLnBrk="1" hangingPunct="1">
              <a:lnSpc>
                <a:spcPct val="90000"/>
              </a:lnSpc>
              <a:buClr>
                <a:srgbClr val="CC0000"/>
              </a:buClr>
              <a:buFont typeface="Monotype Sorts" pitchFamily="2" charset="2"/>
              <a:buNone/>
            </a:pPr>
            <a:r>
              <a:rPr lang="ru-RU" sz="2400" b="1" smtClean="0">
                <a:solidFill>
                  <a:srgbClr val="CC0000"/>
                </a:solidFill>
              </a:rPr>
              <a:t>Разделив армию на 2 части, консулы преградили путь рабам и спереди,  и сзади.</a:t>
            </a:r>
          </a:p>
          <a:p>
            <a:pPr algn="ctr" eaLnBrk="1" hangingPunct="1">
              <a:lnSpc>
                <a:spcPct val="90000"/>
              </a:lnSpc>
              <a:buClr>
                <a:srgbClr val="CC0000"/>
              </a:buClr>
              <a:buFont typeface="Monotype Sorts" pitchFamily="2" charset="2"/>
              <a:buNone/>
            </a:pPr>
            <a:r>
              <a:rPr lang="ru-RU" sz="2400" b="1" smtClean="0">
                <a:solidFill>
                  <a:srgbClr val="CC0000"/>
                </a:solidFill>
              </a:rPr>
              <a:t>Но Спартак повернул назад и разбил сначала один отряд, а затем и другой</a:t>
            </a:r>
            <a:r>
              <a:rPr lang="ru-RU" sz="2800" b="1" smtClean="0">
                <a:solidFill>
                  <a:srgbClr val="CC0000"/>
                </a:solidFill>
              </a:rPr>
              <a:t>.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25488" y="549275"/>
            <a:ext cx="7772400" cy="792163"/>
          </a:xfrm>
          <a:prstGeom prst="rect">
            <a:avLst/>
          </a:prstGeo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ru-RU" sz="3600" b="1">
                <a:solidFill>
                  <a:srgbClr val="CC0000"/>
                </a:solidFill>
              </a:rPr>
              <a:t>ПОБЕДЫ ВОССТАВШИХ.</a:t>
            </a:r>
            <a:endParaRPr lang="ru-RU" sz="4400" b="1">
              <a:solidFill>
                <a:srgbClr val="CC0000"/>
              </a:solidFill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42963" y="5924550"/>
            <a:ext cx="2528887" cy="4572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400" b="1">
                <a:solidFill>
                  <a:schemeClr val="bg2"/>
                </a:solidFill>
                <a:latin typeface="Times New Roman Cyr" charset="-52"/>
              </a:rPr>
              <a:t>Консул Помпей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Пользователь\Мои документы\Мои рисунки\карты для 5 кл\карта спарта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6030398" cy="6572296"/>
          </a:xfrm>
          <a:prstGeom prst="rect">
            <a:avLst/>
          </a:prstGeom>
          <a:noFill/>
        </p:spPr>
      </p:pic>
      <p:sp>
        <p:nvSpPr>
          <p:cNvPr id="15" name="7-конечная звезда 14"/>
          <p:cNvSpPr/>
          <p:nvPr/>
        </p:nvSpPr>
        <p:spPr bwMode="auto">
          <a:xfrm>
            <a:off x="3214678" y="3929066"/>
            <a:ext cx="214314" cy="214314"/>
          </a:xfrm>
          <a:prstGeom prst="star7">
            <a:avLst/>
          </a:prstGeom>
          <a:solidFill>
            <a:srgbClr val="FF0000">
              <a:alpha val="80000"/>
            </a:srgbClr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 bwMode="auto">
          <a:xfrm>
            <a:off x="3428992" y="3929066"/>
            <a:ext cx="142876" cy="285752"/>
          </a:xfrm>
          <a:prstGeom prst="triangle">
            <a:avLst/>
          </a:prstGeom>
          <a:solidFill>
            <a:srgbClr val="FF0000">
              <a:alpha val="80000"/>
            </a:srgbClr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rot="16200000" flipH="1">
            <a:off x="1250133" y="535761"/>
            <a:ext cx="714380" cy="357190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3571868" y="3929066"/>
            <a:ext cx="357190" cy="287340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643306" y="4357694"/>
            <a:ext cx="314956" cy="141832"/>
          </a:xfrm>
          <a:prstGeom prst="straightConnector1">
            <a:avLst/>
          </a:prstGeom>
          <a:ln w="53975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кругленная соединительная линия 37"/>
          <p:cNvCxnSpPr/>
          <p:nvPr/>
        </p:nvCxnSpPr>
        <p:spPr>
          <a:xfrm rot="4740000" flipH="1" flipV="1">
            <a:off x="3895889" y="4120055"/>
            <a:ext cx="428628" cy="285752"/>
          </a:xfrm>
          <a:prstGeom prst="curvedConnector3">
            <a:avLst>
              <a:gd name="adj1" fmla="val 1393"/>
            </a:avLst>
          </a:prstGeom>
          <a:ln w="50800" cmpd="sng">
            <a:solidFill>
              <a:srgbClr val="C00000"/>
            </a:solidFill>
            <a:miter lim="800000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16200000" flipV="1">
            <a:off x="3857620" y="3571876"/>
            <a:ext cx="428628" cy="285752"/>
          </a:xfrm>
          <a:prstGeom prst="straightConnector1">
            <a:avLst/>
          </a:prstGeom>
          <a:ln w="53975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 flipH="1" flipV="1">
            <a:off x="3836503" y="3378679"/>
            <a:ext cx="214314" cy="29204"/>
          </a:xfrm>
          <a:prstGeom prst="straightConnector1">
            <a:avLst/>
          </a:prstGeom>
          <a:ln w="25400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>
            <a:off x="3357554" y="3214686"/>
            <a:ext cx="500066" cy="285752"/>
          </a:xfrm>
          <a:prstGeom prst="straightConnector1">
            <a:avLst/>
          </a:prstGeom>
          <a:ln w="53975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6200000" flipV="1">
            <a:off x="2536019" y="2536026"/>
            <a:ext cx="428626" cy="357189"/>
          </a:xfrm>
          <a:prstGeom prst="straightConnector1">
            <a:avLst/>
          </a:prstGeom>
          <a:ln w="53975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6200000" flipV="1">
            <a:off x="2143110" y="2071680"/>
            <a:ext cx="428626" cy="285750"/>
          </a:xfrm>
          <a:prstGeom prst="straightConnector1">
            <a:avLst/>
          </a:prstGeom>
          <a:ln w="53975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0800000" flipV="1">
            <a:off x="1714480" y="2000240"/>
            <a:ext cx="428628" cy="71438"/>
          </a:xfrm>
          <a:prstGeom prst="straightConnector1">
            <a:avLst/>
          </a:prstGeom>
          <a:ln w="25400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16200000" flipV="1">
            <a:off x="1785918" y="1571612"/>
            <a:ext cx="500066" cy="214314"/>
          </a:xfrm>
          <a:prstGeom prst="straightConnector1">
            <a:avLst/>
          </a:prstGeom>
          <a:ln w="53975" cap="flat" cmpd="sng">
            <a:solidFill>
              <a:srgbClr val="C00000"/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60"/>
          <p:cNvGrpSpPr/>
          <p:nvPr/>
        </p:nvGrpSpPr>
        <p:grpSpPr>
          <a:xfrm>
            <a:off x="1785918" y="1142984"/>
            <a:ext cx="295276" cy="295276"/>
            <a:chOff x="7358082" y="3643314"/>
            <a:chExt cx="295276" cy="295276"/>
          </a:xfrm>
        </p:grpSpPr>
        <p:cxnSp>
          <p:nvCxnSpPr>
            <p:cNvPr id="62" name="Прямая соединительная линия 61"/>
            <p:cNvCxnSpPr/>
            <p:nvPr/>
          </p:nvCxnSpPr>
          <p:spPr bwMode="auto">
            <a:xfrm rot="5400000">
              <a:off x="7358082" y="3643314"/>
              <a:ext cx="285752" cy="285752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Прямая соединительная линия 62"/>
            <p:cNvCxnSpPr/>
            <p:nvPr/>
          </p:nvCxnSpPr>
          <p:spPr bwMode="auto">
            <a:xfrm rot="16200000" flipH="1">
              <a:off x="7358082" y="3643314"/>
              <a:ext cx="295276" cy="295276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Группа 63"/>
          <p:cNvGrpSpPr/>
          <p:nvPr/>
        </p:nvGrpSpPr>
        <p:grpSpPr>
          <a:xfrm>
            <a:off x="3000364" y="3000372"/>
            <a:ext cx="295276" cy="295276"/>
            <a:chOff x="7358082" y="3643314"/>
            <a:chExt cx="295276" cy="295276"/>
          </a:xfrm>
        </p:grpSpPr>
        <p:cxnSp>
          <p:nvCxnSpPr>
            <p:cNvPr id="65" name="Прямая соединительная линия 64"/>
            <p:cNvCxnSpPr/>
            <p:nvPr/>
          </p:nvCxnSpPr>
          <p:spPr bwMode="auto">
            <a:xfrm rot="5400000">
              <a:off x="7358082" y="3643314"/>
              <a:ext cx="285752" cy="285752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Прямая соединительная линия 65"/>
            <p:cNvCxnSpPr/>
            <p:nvPr/>
          </p:nvCxnSpPr>
          <p:spPr bwMode="auto">
            <a:xfrm rot="16200000" flipH="1">
              <a:off x="7358082" y="3643314"/>
              <a:ext cx="295276" cy="295276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Группа 69"/>
          <p:cNvGrpSpPr/>
          <p:nvPr/>
        </p:nvGrpSpPr>
        <p:grpSpPr>
          <a:xfrm>
            <a:off x="3857627" y="3214686"/>
            <a:ext cx="199279" cy="142876"/>
            <a:chOff x="5553090" y="2143116"/>
            <a:chExt cx="252397" cy="180972"/>
          </a:xfrm>
        </p:grpSpPr>
        <p:sp>
          <p:nvSpPr>
            <p:cNvPr id="71" name="Овал 70"/>
            <p:cNvSpPr/>
            <p:nvPr/>
          </p:nvSpPr>
          <p:spPr bwMode="auto">
            <a:xfrm>
              <a:off x="5553090" y="2143116"/>
              <a:ext cx="71437" cy="71438"/>
            </a:xfrm>
            <a:prstGeom prst="ellipse">
              <a:avLst/>
            </a:prstGeom>
            <a:solidFill>
              <a:schemeClr val="bg1">
                <a:lumMod val="50000"/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2" name="Овал 71"/>
            <p:cNvSpPr/>
            <p:nvPr/>
          </p:nvSpPr>
          <p:spPr bwMode="auto">
            <a:xfrm>
              <a:off x="5734050" y="2252650"/>
              <a:ext cx="71437" cy="71438"/>
            </a:xfrm>
            <a:prstGeom prst="ellipse">
              <a:avLst/>
            </a:prstGeom>
            <a:solidFill>
              <a:schemeClr val="bg1">
                <a:lumMod val="50000"/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5" name="Группа 84"/>
          <p:cNvGrpSpPr/>
          <p:nvPr/>
        </p:nvGrpSpPr>
        <p:grpSpPr>
          <a:xfrm>
            <a:off x="6429388" y="142852"/>
            <a:ext cx="2571768" cy="6572296"/>
            <a:chOff x="6429388" y="142852"/>
            <a:chExt cx="2428892" cy="6357982"/>
          </a:xfrm>
        </p:grpSpPr>
        <p:sp>
          <p:nvSpPr>
            <p:cNvPr id="18" name="Прямоугольник 17"/>
            <p:cNvSpPr/>
            <p:nvPr/>
          </p:nvSpPr>
          <p:spPr bwMode="auto">
            <a:xfrm>
              <a:off x="6429388" y="142852"/>
              <a:ext cx="2428892" cy="6357982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 w="38100" cap="flat" cmpd="dbl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7-конечная звезда 18"/>
            <p:cNvSpPr/>
            <p:nvPr/>
          </p:nvSpPr>
          <p:spPr bwMode="auto">
            <a:xfrm>
              <a:off x="6643702" y="357166"/>
              <a:ext cx="214314" cy="214314"/>
            </a:xfrm>
            <a:prstGeom prst="star7">
              <a:avLst/>
            </a:prstGeom>
            <a:solidFill>
              <a:srgbClr val="FF0000">
                <a:alpha val="80000"/>
              </a:srgb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0" name="Равнобедренный треугольник 19"/>
            <p:cNvSpPr/>
            <p:nvPr/>
          </p:nvSpPr>
          <p:spPr bwMode="auto">
            <a:xfrm>
              <a:off x="6643702" y="1142984"/>
              <a:ext cx="142876" cy="285752"/>
            </a:xfrm>
            <a:prstGeom prst="triangle">
              <a:avLst/>
            </a:prstGeom>
            <a:solidFill>
              <a:srgbClr val="FF0000">
                <a:alpha val="80000"/>
              </a:srgb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>
              <a:off x="6536545" y="3357562"/>
              <a:ext cx="500066" cy="1588"/>
            </a:xfrm>
            <a:prstGeom prst="straightConnector1">
              <a:avLst/>
            </a:prstGeom>
            <a:ln w="53975" cap="flat" cmpd="sng">
              <a:solidFill>
                <a:schemeClr val="bg1">
                  <a:lumMod val="50000"/>
                </a:schemeClr>
              </a:solidFill>
              <a:bevel/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6536545" y="2285992"/>
              <a:ext cx="500066" cy="1588"/>
            </a:xfrm>
            <a:prstGeom prst="straightConnector1">
              <a:avLst/>
            </a:prstGeom>
            <a:ln w="53975" cap="flat" cmpd="sng">
              <a:solidFill>
                <a:srgbClr val="C00000"/>
              </a:solidFill>
              <a:bevel/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Группа 57"/>
            <p:cNvGrpSpPr/>
            <p:nvPr/>
          </p:nvGrpSpPr>
          <p:grpSpPr>
            <a:xfrm>
              <a:off x="6643702" y="5786454"/>
              <a:ext cx="295276" cy="295276"/>
              <a:chOff x="7358082" y="3643314"/>
              <a:chExt cx="295276" cy="29527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 bwMode="auto">
              <a:xfrm rot="5400000">
                <a:off x="7358082" y="3643314"/>
                <a:ext cx="285752" cy="285752"/>
              </a:xfrm>
              <a:prstGeom prst="line">
                <a:avLst/>
              </a:prstGeom>
              <a:solidFill>
                <a:schemeClr val="accent1">
                  <a:alpha val="80000"/>
                </a:schemeClr>
              </a:solidFill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Прямая соединительная линия 59"/>
              <p:cNvCxnSpPr/>
              <p:nvPr/>
            </p:nvCxnSpPr>
            <p:spPr bwMode="auto">
              <a:xfrm rot="16200000" flipH="1">
                <a:off x="7358082" y="3643314"/>
                <a:ext cx="295276" cy="295276"/>
              </a:xfrm>
              <a:prstGeom prst="line">
                <a:avLst/>
              </a:prstGeom>
              <a:solidFill>
                <a:schemeClr val="accent1">
                  <a:alpha val="80000"/>
                </a:schemeClr>
              </a:solidFill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" name="Группа 72"/>
            <p:cNvGrpSpPr/>
            <p:nvPr/>
          </p:nvGrpSpPr>
          <p:grpSpPr>
            <a:xfrm>
              <a:off x="6643702" y="4143380"/>
              <a:ext cx="180972" cy="180972"/>
              <a:chOff x="5643570" y="2143116"/>
              <a:chExt cx="180972" cy="180972"/>
            </a:xfrm>
          </p:grpSpPr>
          <p:sp>
            <p:nvSpPr>
              <p:cNvPr id="74" name="Овал 73"/>
              <p:cNvSpPr/>
              <p:nvPr/>
            </p:nvSpPr>
            <p:spPr bwMode="auto">
              <a:xfrm>
                <a:off x="5643570" y="2143116"/>
                <a:ext cx="71438" cy="71438"/>
              </a:xfrm>
              <a:prstGeom prst="ellipse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0000" tIns="154800" rIns="180000" bIns="154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5" name="Овал 74"/>
              <p:cNvSpPr/>
              <p:nvPr/>
            </p:nvSpPr>
            <p:spPr bwMode="auto">
              <a:xfrm>
                <a:off x="5753104" y="2252650"/>
                <a:ext cx="71438" cy="71438"/>
              </a:xfrm>
              <a:prstGeom prst="ellipse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0000" tIns="154800" rIns="180000" bIns="154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grpSp>
        <p:nvGrpSpPr>
          <p:cNvPr id="8" name="Группа 75"/>
          <p:cNvGrpSpPr/>
          <p:nvPr/>
        </p:nvGrpSpPr>
        <p:grpSpPr>
          <a:xfrm rot="17868800">
            <a:off x="1378236" y="1955963"/>
            <a:ext cx="395286" cy="285752"/>
            <a:chOff x="5072066" y="1571612"/>
            <a:chExt cx="395286" cy="285752"/>
          </a:xfrm>
        </p:grpSpPr>
        <p:sp>
          <p:nvSpPr>
            <p:cNvPr id="77" name="Овал 76"/>
            <p:cNvSpPr/>
            <p:nvPr/>
          </p:nvSpPr>
          <p:spPr bwMode="auto">
            <a:xfrm>
              <a:off x="5143504" y="1643050"/>
              <a:ext cx="71438" cy="71438"/>
            </a:xfrm>
            <a:prstGeom prst="ellipse">
              <a:avLst/>
            </a:prstGeom>
            <a:solidFill>
              <a:schemeClr val="bg1">
                <a:lumMod val="50000"/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8" name="Овал 77"/>
            <p:cNvSpPr/>
            <p:nvPr/>
          </p:nvSpPr>
          <p:spPr bwMode="auto">
            <a:xfrm>
              <a:off x="5072066" y="1785926"/>
              <a:ext cx="71438" cy="71438"/>
            </a:xfrm>
            <a:prstGeom prst="ellipse">
              <a:avLst/>
            </a:prstGeom>
            <a:solidFill>
              <a:schemeClr val="bg1">
                <a:lumMod val="50000"/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9" name="Овал 78"/>
            <p:cNvSpPr/>
            <p:nvPr/>
          </p:nvSpPr>
          <p:spPr bwMode="auto">
            <a:xfrm>
              <a:off x="5214942" y="1785926"/>
              <a:ext cx="71438" cy="71438"/>
            </a:xfrm>
            <a:prstGeom prst="ellipse">
              <a:avLst/>
            </a:prstGeom>
            <a:solidFill>
              <a:schemeClr val="bg1">
                <a:lumMod val="50000"/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9" name="Группа 49"/>
            <p:cNvGrpSpPr/>
            <p:nvPr/>
          </p:nvGrpSpPr>
          <p:grpSpPr>
            <a:xfrm>
              <a:off x="5286380" y="1571612"/>
              <a:ext cx="180972" cy="180972"/>
              <a:chOff x="5643570" y="2143116"/>
              <a:chExt cx="180972" cy="180972"/>
            </a:xfrm>
          </p:grpSpPr>
          <p:sp>
            <p:nvSpPr>
              <p:cNvPr id="81" name="Овал 80"/>
              <p:cNvSpPr/>
              <p:nvPr/>
            </p:nvSpPr>
            <p:spPr bwMode="auto">
              <a:xfrm>
                <a:off x="5643570" y="2143116"/>
                <a:ext cx="71438" cy="71438"/>
              </a:xfrm>
              <a:prstGeom prst="ellipse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0000" tIns="154800" rIns="180000" bIns="154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2" name="Овал 81"/>
              <p:cNvSpPr/>
              <p:nvPr/>
            </p:nvSpPr>
            <p:spPr bwMode="auto">
              <a:xfrm>
                <a:off x="5753104" y="2252650"/>
                <a:ext cx="71438" cy="71438"/>
              </a:xfrm>
              <a:prstGeom prst="ellipse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0000" tIns="154800" rIns="180000" bIns="154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7072330" y="180402"/>
            <a:ext cx="17145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Место начала восстания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Лагерь восставших на г. Везувий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Походы войска Спартака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Действия римских войск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Места гибели восставших, отделившихся от войска Спартака</a:t>
            </a:r>
          </a:p>
          <a:p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Места важнейших сражений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Скругленная прямоугольная выноска 85"/>
          <p:cNvSpPr/>
          <p:nvPr/>
        </p:nvSpPr>
        <p:spPr bwMode="auto">
          <a:xfrm>
            <a:off x="928662" y="4429132"/>
            <a:ext cx="1643074" cy="652348"/>
          </a:xfrm>
          <a:prstGeom prst="wedgeRoundRectCallout">
            <a:avLst>
              <a:gd name="adj1" fmla="val 87335"/>
              <a:gd name="adj2" fmla="val -107877"/>
              <a:gd name="adj3" fmla="val 16667"/>
            </a:avLst>
          </a:prstGeom>
          <a:solidFill>
            <a:schemeClr val="accent1">
              <a:lumMod val="75000"/>
              <a:alpha val="80000"/>
            </a:schemeClr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74 г. до н.э.</a:t>
            </a: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Мои документы\Мои рисунки\карты для 5 кл\карта спарта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6030398" cy="6572296"/>
          </a:xfrm>
          <a:prstGeom prst="rect">
            <a:avLst/>
          </a:prstGeom>
          <a:noFill/>
        </p:spPr>
      </p:pic>
      <p:cxnSp>
        <p:nvCxnSpPr>
          <p:cNvPr id="17" name="Прямая со стрелкой 16"/>
          <p:cNvCxnSpPr/>
          <p:nvPr/>
        </p:nvCxnSpPr>
        <p:spPr>
          <a:xfrm rot="16200000" flipH="1">
            <a:off x="1607323" y="1464456"/>
            <a:ext cx="428630" cy="214315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5960000" flipH="1">
            <a:off x="1943395" y="1919357"/>
            <a:ext cx="428628" cy="285752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2419336" y="2285992"/>
            <a:ext cx="295276" cy="295276"/>
            <a:chOff x="7358082" y="3643314"/>
            <a:chExt cx="295276" cy="295276"/>
          </a:xfrm>
        </p:grpSpPr>
        <p:cxnSp>
          <p:nvCxnSpPr>
            <p:cNvPr id="22" name="Прямая соединительная линия 21"/>
            <p:cNvCxnSpPr/>
            <p:nvPr/>
          </p:nvCxnSpPr>
          <p:spPr bwMode="auto">
            <a:xfrm rot="5400000">
              <a:off x="7358082" y="3643314"/>
              <a:ext cx="285752" cy="285752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 bwMode="auto">
            <a:xfrm rot="16200000" flipH="1">
              <a:off x="7358082" y="3643314"/>
              <a:ext cx="295276" cy="295276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8" name="Прямая со стрелкой 27"/>
          <p:cNvCxnSpPr/>
          <p:nvPr/>
        </p:nvCxnSpPr>
        <p:spPr>
          <a:xfrm rot="16200000" flipH="1">
            <a:off x="3463917" y="4535495"/>
            <a:ext cx="1073158" cy="142876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1928794" y="2643182"/>
            <a:ext cx="500066" cy="357190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5960000" flipH="1">
            <a:off x="2657776" y="2724065"/>
            <a:ext cx="428628" cy="285752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3071802" y="3143248"/>
            <a:ext cx="386393" cy="356146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3542667" y="3500438"/>
            <a:ext cx="386391" cy="356145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6200000" flipH="1">
            <a:off x="3879258" y="4092536"/>
            <a:ext cx="499022" cy="172082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6200000" flipH="1">
            <a:off x="3929580" y="4857236"/>
            <a:ext cx="570459" cy="1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3801306" y="5371906"/>
            <a:ext cx="499022" cy="185110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dash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Минус 54"/>
          <p:cNvSpPr/>
          <p:nvPr/>
        </p:nvSpPr>
        <p:spPr bwMode="auto">
          <a:xfrm rot="1409744">
            <a:off x="3937232" y="5082551"/>
            <a:ext cx="500066" cy="428628"/>
          </a:xfrm>
          <a:prstGeom prst="mathMinus">
            <a:avLst/>
          </a:prstGeom>
          <a:solidFill>
            <a:schemeClr val="bg1">
              <a:lumMod val="50000"/>
              <a:alpha val="80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6429386" y="142852"/>
            <a:ext cx="2571769" cy="6572296"/>
            <a:chOff x="6429388" y="214290"/>
            <a:chExt cx="2434561" cy="6357982"/>
          </a:xfrm>
        </p:grpSpPr>
        <p:sp>
          <p:nvSpPr>
            <p:cNvPr id="9" name="Прямоугольник 8"/>
            <p:cNvSpPr/>
            <p:nvPr/>
          </p:nvSpPr>
          <p:spPr bwMode="auto">
            <a:xfrm>
              <a:off x="6429388" y="214290"/>
              <a:ext cx="2428892" cy="6357982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 w="38100" cap="flat" cmpd="dbl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62" name="Группа 61"/>
            <p:cNvGrpSpPr/>
            <p:nvPr/>
          </p:nvGrpSpPr>
          <p:grpSpPr>
            <a:xfrm>
              <a:off x="6500826" y="1856320"/>
              <a:ext cx="500067" cy="2969254"/>
              <a:chOff x="6500826" y="1856320"/>
              <a:chExt cx="500067" cy="2969254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6572264" y="3490914"/>
                <a:ext cx="295276" cy="295276"/>
                <a:chOff x="7358082" y="3643314"/>
                <a:chExt cx="295276" cy="295276"/>
              </a:xfrm>
            </p:grpSpPr>
            <p:cxnSp>
              <p:nvCxnSpPr>
                <p:cNvPr id="25" name="Прямая соединительная линия 24"/>
                <p:cNvCxnSpPr/>
                <p:nvPr/>
              </p:nvCxnSpPr>
              <p:spPr bwMode="auto">
                <a:xfrm rot="5400000">
                  <a:off x="7358082" y="3643314"/>
                  <a:ext cx="285752" cy="285752"/>
                </a:xfrm>
                <a:prstGeom prst="line">
                  <a:avLst/>
                </a:prstGeom>
                <a:solidFill>
                  <a:schemeClr val="accent1">
                    <a:alpha val="80000"/>
                  </a:schemeClr>
                </a:solidFill>
                <a:ln w="38100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 bwMode="auto">
                <a:xfrm rot="16200000" flipH="1">
                  <a:off x="7358082" y="3643314"/>
                  <a:ext cx="295276" cy="295276"/>
                </a:xfrm>
                <a:prstGeom prst="line">
                  <a:avLst/>
                </a:prstGeom>
                <a:solidFill>
                  <a:schemeClr val="accent1">
                    <a:alpha val="80000"/>
                  </a:schemeClr>
                </a:solidFill>
                <a:ln w="38100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27" name="Прямая со стрелкой 26"/>
              <p:cNvCxnSpPr/>
              <p:nvPr/>
            </p:nvCxnSpPr>
            <p:spPr>
              <a:xfrm>
                <a:off x="6500826" y="2713032"/>
                <a:ext cx="500066" cy="1588"/>
              </a:xfrm>
              <a:prstGeom prst="straightConnector1">
                <a:avLst/>
              </a:prstGeom>
              <a:ln w="53975" cap="flat" cmpd="sng">
                <a:solidFill>
                  <a:schemeClr val="bg1">
                    <a:lumMod val="50000"/>
                  </a:schemeClr>
                </a:solidFill>
                <a:bevel/>
                <a:headEnd type="none" w="med" len="med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 стрелкой 32"/>
              <p:cNvCxnSpPr/>
              <p:nvPr/>
            </p:nvCxnSpPr>
            <p:spPr>
              <a:xfrm flipV="1">
                <a:off x="6500826" y="1856320"/>
                <a:ext cx="500066" cy="1044"/>
              </a:xfrm>
              <a:prstGeom prst="straightConnector1">
                <a:avLst/>
              </a:prstGeom>
              <a:ln w="53975" cap="flat" cmpd="sng">
                <a:solidFill>
                  <a:srgbClr val="C00000"/>
                </a:solidFill>
                <a:prstDash val="dash"/>
                <a:bevel/>
                <a:headEnd type="none" w="med" len="med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Минус 55"/>
              <p:cNvSpPr/>
              <p:nvPr/>
            </p:nvSpPr>
            <p:spPr bwMode="auto">
              <a:xfrm>
                <a:off x="6500827" y="4396946"/>
                <a:ext cx="500066" cy="428628"/>
              </a:xfrm>
              <a:prstGeom prst="mathMinus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0000" tIns="154800" rIns="180000" bIns="154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7000892" y="1643050"/>
              <a:ext cx="1863057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Походы войска Спартака</a:t>
              </a:r>
            </a:p>
            <a:p>
              <a:endParaRPr lang="ru-RU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Действия римских войск</a:t>
              </a:r>
            </a:p>
            <a:p>
              <a:endParaRPr lang="ru-RU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Места важнейших сражений</a:t>
              </a:r>
            </a:p>
            <a:p>
              <a:endParaRPr lang="ru-RU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Укрепления  римлян</a:t>
              </a:r>
              <a:endParaRPr lang="ru-RU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0" y="2420888"/>
            <a:ext cx="4548808" cy="4437112"/>
          </a:xfrm>
        </p:spPr>
        <p:txBody>
          <a:bodyPr/>
          <a:lstStyle/>
          <a:p>
            <a:pPr marL="0" indent="9525" algn="ct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разгрома восставших сенаторы направили полководца Марка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Лициния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Красса. Он энергично собрал армию в 30 000 человек.</a:t>
            </a:r>
          </a:p>
          <a:p>
            <a:pPr algn="ctr" eaLnBrk="1" hangingPunct="1">
              <a:buFontTx/>
              <a:buNone/>
            </a:pPr>
            <a:endParaRPr lang="ru-RU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836712"/>
            <a:ext cx="3888432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6" descr="C:\Documents and Settings\Пользователь\Мои документы\Документы Оли\иллюстрации\иллюстрации Древний мир\марк крас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0"/>
            <a:ext cx="1701696" cy="2164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 descr="Почтовая бумага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1052513"/>
            <a:ext cx="8351837" cy="2305050"/>
          </a:xfrm>
          <a:blipFill dpi="0" rotWithShape="0">
            <a:blip r:embed="rId2"/>
            <a:srcRect/>
            <a:tile tx="0" ty="0" sx="100000" sy="100000" flip="none" algn="tl"/>
          </a:blipFill>
          <a:ln w="76200">
            <a:solidFill>
              <a:schemeClr val="tx2"/>
            </a:solidFill>
          </a:ln>
        </p:spPr>
        <p:txBody>
          <a:bodyPr/>
          <a:lstStyle/>
          <a:p>
            <a:pPr algn="ctr" eaLnBrk="1" hangingPunct="1">
              <a:buClr>
                <a:srgbClr val="CC0000"/>
              </a:buClr>
              <a:buFont typeface="Monotype Sorts" pitchFamily="2" charset="2"/>
              <a:buNone/>
            </a:pPr>
            <a:r>
              <a:rPr lang="ru-RU" sz="2800" b="1" smtClean="0">
                <a:solidFill>
                  <a:srgbClr val="CC0000"/>
                </a:solidFill>
              </a:rPr>
              <a:t>Вначале Спартак не придал этому значения он надеялся на переправу, но пираты, получив деньги, исчезли.</a:t>
            </a:r>
          </a:p>
          <a:p>
            <a:pPr algn="ctr" eaLnBrk="1" hangingPunct="1">
              <a:buClr>
                <a:srgbClr val="CC0000"/>
              </a:buClr>
              <a:buFont typeface="Monotype Sorts" pitchFamily="2" charset="2"/>
              <a:buNone/>
            </a:pPr>
            <a:r>
              <a:rPr lang="ru-RU" sz="2800" b="1" smtClean="0">
                <a:solidFill>
                  <a:srgbClr val="CC0000"/>
                </a:solidFill>
              </a:rPr>
              <a:t>Тогда Спартак решил прорваться через укрепления.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00088" y="404813"/>
            <a:ext cx="7772400" cy="576262"/>
          </a:xfrm>
          <a:prstGeom prst="rect">
            <a:avLst/>
          </a:prstGeo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ru-RU" sz="3600" b="1">
                <a:solidFill>
                  <a:srgbClr val="CC0000"/>
                </a:solidFill>
              </a:rPr>
              <a:t>ПОРАЖЕНИЕ ВОССТАВШИХ.</a:t>
            </a:r>
            <a:endParaRPr lang="ru-RU" sz="4400" b="1">
              <a:solidFill>
                <a:srgbClr val="CC0000"/>
              </a:solidFill>
            </a:endParaRPr>
          </a:p>
        </p:txBody>
      </p:sp>
      <p:pic>
        <p:nvPicPr>
          <p:cNvPr id="13316" name="Picture 4" descr="Рисунок5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684213" y="3500438"/>
            <a:ext cx="78486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Пользователь\Мои документы\Мои рисунки\карты для 5 кл\карта спарта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6030398" cy="6572296"/>
          </a:xfrm>
          <a:prstGeom prst="rect">
            <a:avLst/>
          </a:prstGeom>
          <a:noFill/>
        </p:spPr>
      </p:pic>
      <p:sp>
        <p:nvSpPr>
          <p:cNvPr id="10" name="Минус 9"/>
          <p:cNvSpPr/>
          <p:nvPr/>
        </p:nvSpPr>
        <p:spPr bwMode="auto">
          <a:xfrm rot="1359521">
            <a:off x="3949215" y="5072074"/>
            <a:ext cx="500066" cy="428628"/>
          </a:xfrm>
          <a:prstGeom prst="mathMinus">
            <a:avLst/>
          </a:prstGeom>
          <a:solidFill>
            <a:schemeClr val="bg1">
              <a:lumMod val="50000"/>
              <a:alpha val="80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 bwMode="auto">
          <a:xfrm>
            <a:off x="4357686" y="2357431"/>
            <a:ext cx="1643074" cy="652348"/>
          </a:xfrm>
          <a:prstGeom prst="wedgeRoundRectCallout">
            <a:avLst>
              <a:gd name="adj1" fmla="val -41888"/>
              <a:gd name="adj2" fmla="val 154139"/>
              <a:gd name="adj3" fmla="val 16667"/>
            </a:avLst>
          </a:prstGeom>
          <a:solidFill>
            <a:schemeClr val="accent1">
              <a:lumMod val="75000"/>
              <a:alpha val="80000"/>
            </a:schemeClr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71 г. до н.э.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 flipH="1" flipV="1">
            <a:off x="3953184" y="4119254"/>
            <a:ext cx="571504" cy="191128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sysDot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V="1">
            <a:off x="3893339" y="4822041"/>
            <a:ext cx="571504" cy="71438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sysDot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 flipH="1" flipV="1">
            <a:off x="3846027" y="5369419"/>
            <a:ext cx="500066" cy="191128"/>
          </a:xfrm>
          <a:prstGeom prst="straightConnector1">
            <a:avLst/>
          </a:prstGeom>
          <a:ln w="53975" cap="flat" cmpd="sng">
            <a:solidFill>
              <a:srgbClr val="C00000"/>
            </a:solidFill>
            <a:prstDash val="sysDot"/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 flipV="1">
            <a:off x="4714876" y="3214686"/>
            <a:ext cx="785818" cy="428628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3679819" y="4178305"/>
            <a:ext cx="785818" cy="287340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/>
          <p:cNvGrpSpPr/>
          <p:nvPr/>
        </p:nvGrpSpPr>
        <p:grpSpPr>
          <a:xfrm>
            <a:off x="4071934" y="3643314"/>
            <a:ext cx="295276" cy="295276"/>
            <a:chOff x="7358082" y="3643314"/>
            <a:chExt cx="295276" cy="295276"/>
          </a:xfrm>
        </p:grpSpPr>
        <p:cxnSp>
          <p:nvCxnSpPr>
            <p:cNvPr id="38" name="Прямая соединительная линия 37"/>
            <p:cNvCxnSpPr/>
            <p:nvPr/>
          </p:nvCxnSpPr>
          <p:spPr bwMode="auto">
            <a:xfrm rot="5400000">
              <a:off x="7358082" y="3643314"/>
              <a:ext cx="285752" cy="285752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Прямая соединительная линия 38"/>
            <p:cNvCxnSpPr/>
            <p:nvPr/>
          </p:nvCxnSpPr>
          <p:spPr bwMode="auto">
            <a:xfrm rot="16200000" flipH="1">
              <a:off x="7358082" y="3643314"/>
              <a:ext cx="295276" cy="295276"/>
            </a:xfrm>
            <a:prstGeom prst="line">
              <a:avLst/>
            </a:prstGeom>
            <a:solidFill>
              <a:schemeClr val="accent1"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" name="Группа 44"/>
          <p:cNvGrpSpPr/>
          <p:nvPr/>
        </p:nvGrpSpPr>
        <p:grpSpPr>
          <a:xfrm>
            <a:off x="6429389" y="214290"/>
            <a:ext cx="2571769" cy="6500858"/>
            <a:chOff x="6429388" y="214290"/>
            <a:chExt cx="2436441" cy="6357982"/>
          </a:xfrm>
        </p:grpSpPr>
        <p:sp>
          <p:nvSpPr>
            <p:cNvPr id="9" name="Прямоугольник 8"/>
            <p:cNvSpPr/>
            <p:nvPr/>
          </p:nvSpPr>
          <p:spPr bwMode="auto">
            <a:xfrm>
              <a:off x="6429388" y="214290"/>
              <a:ext cx="2428892" cy="6357982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 w="38100" cap="flat" cmpd="dbl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" name="Минус 10"/>
            <p:cNvSpPr/>
            <p:nvPr/>
          </p:nvSpPr>
          <p:spPr bwMode="auto">
            <a:xfrm>
              <a:off x="6429388" y="3143248"/>
              <a:ext cx="500066" cy="428628"/>
            </a:xfrm>
            <a:prstGeom prst="mathMinus">
              <a:avLst/>
            </a:prstGeom>
            <a:solidFill>
              <a:schemeClr val="bg1">
                <a:lumMod val="50000"/>
                <a:alpha val="80000"/>
              </a:schemeClr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13" name="Прямая со стрелкой 12"/>
            <p:cNvCxnSpPr/>
            <p:nvPr/>
          </p:nvCxnSpPr>
          <p:spPr>
            <a:xfrm>
              <a:off x="6500826" y="1714488"/>
              <a:ext cx="476880" cy="1588"/>
            </a:xfrm>
            <a:prstGeom prst="straightConnector1">
              <a:avLst/>
            </a:prstGeom>
            <a:ln w="53975" cap="flat" cmpd="sng">
              <a:solidFill>
                <a:srgbClr val="C00000"/>
              </a:solidFill>
              <a:prstDash val="sysDot"/>
              <a:bevel/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>
            <a:xfrm>
              <a:off x="6500826" y="2571744"/>
              <a:ext cx="500066" cy="1588"/>
            </a:xfrm>
            <a:prstGeom prst="straightConnector1">
              <a:avLst/>
            </a:prstGeom>
            <a:ln w="53975" cap="flat" cmpd="sng">
              <a:solidFill>
                <a:schemeClr val="bg1">
                  <a:lumMod val="50000"/>
                </a:schemeClr>
              </a:solidFill>
              <a:bevel/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Группа 39"/>
            <p:cNvGrpSpPr/>
            <p:nvPr/>
          </p:nvGrpSpPr>
          <p:grpSpPr>
            <a:xfrm>
              <a:off x="6572264" y="4143380"/>
              <a:ext cx="295276" cy="295276"/>
              <a:chOff x="7358082" y="3643314"/>
              <a:chExt cx="295276" cy="295276"/>
            </a:xfrm>
          </p:grpSpPr>
          <p:cxnSp>
            <p:nvCxnSpPr>
              <p:cNvPr id="41" name="Прямая соединительная линия 40"/>
              <p:cNvCxnSpPr/>
              <p:nvPr/>
            </p:nvCxnSpPr>
            <p:spPr bwMode="auto">
              <a:xfrm rot="5400000">
                <a:off x="7358082" y="3643314"/>
                <a:ext cx="285752" cy="285752"/>
              </a:xfrm>
              <a:prstGeom prst="line">
                <a:avLst/>
              </a:prstGeom>
              <a:solidFill>
                <a:schemeClr val="accent1"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Прямая соединительная линия 41"/>
              <p:cNvCxnSpPr/>
              <p:nvPr/>
            </p:nvCxnSpPr>
            <p:spPr bwMode="auto">
              <a:xfrm rot="16200000" flipH="1">
                <a:off x="7358082" y="3643314"/>
                <a:ext cx="295276" cy="295276"/>
              </a:xfrm>
              <a:prstGeom prst="line">
                <a:avLst/>
              </a:prstGeom>
              <a:solidFill>
                <a:schemeClr val="accent1">
                  <a:alpha val="80000"/>
                </a:schemeClr>
              </a:solidFill>
              <a:ln w="3810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" name="TextBox 42"/>
            <p:cNvSpPr txBox="1"/>
            <p:nvPr/>
          </p:nvSpPr>
          <p:spPr>
            <a:xfrm>
              <a:off x="6929454" y="1500174"/>
              <a:ext cx="1936375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Походы войска Спартака</a:t>
              </a:r>
            </a:p>
            <a:p>
              <a:endParaRPr lang="ru-RU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Действия римских войск</a:t>
              </a:r>
            </a:p>
            <a:p>
              <a:endParaRPr lang="ru-RU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Укрепления римлян</a:t>
              </a:r>
            </a:p>
            <a:p>
              <a:endParaRPr lang="ru-RU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Поражение </a:t>
              </a:r>
            </a:p>
            <a:p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</a:rPr>
                <a:t>войска Спартака</a:t>
              </a:r>
              <a:endParaRPr lang="ru-RU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25" name="Прямая со стрелкой 24"/>
          <p:cNvCxnSpPr/>
          <p:nvPr/>
        </p:nvCxnSpPr>
        <p:spPr>
          <a:xfrm>
            <a:off x="3071802" y="3214686"/>
            <a:ext cx="857256" cy="500066"/>
          </a:xfrm>
          <a:prstGeom prst="straightConnector1">
            <a:avLst/>
          </a:prstGeom>
          <a:ln w="53975" cap="flat" cmpd="sng">
            <a:solidFill>
              <a:schemeClr val="bg1">
                <a:lumMod val="50000"/>
              </a:schemeClr>
            </a:solidFill>
            <a:bevel/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Раненый Спартак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6780" t="15538" r="16780" b="16536"/>
          <a:stretch>
            <a:fillRect/>
          </a:stretch>
        </p:blipFill>
        <p:spPr bwMode="auto">
          <a:xfrm>
            <a:off x="1979613" y="1557338"/>
            <a:ext cx="6264275" cy="48037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Пользователь\Мои документы\Документы Оли\иллюстрации\иллюстрации Древний мир\291onnikov_proklyatoe_po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545458" cy="4857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907704" y="6165304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Бронников Ф.А. Проклятое поле. 1878 г.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92150"/>
            <a:ext cx="7313612" cy="2089150"/>
          </a:xfrm>
        </p:spPr>
        <p:txBody>
          <a:bodyPr/>
          <a:lstStyle/>
          <a:p>
            <a:pPr eaLnBrk="1" hangingPunct="1"/>
            <a:r>
              <a:rPr lang="ru-RU" sz="2400" b="1" i="1" smtClean="0">
                <a:solidFill>
                  <a:srgbClr val="003300"/>
                </a:solidFill>
              </a:rPr>
              <a:t>1. Как вы думаете, а могли ли они одержать победу</a:t>
            </a:r>
            <a:r>
              <a:rPr lang="en-US" sz="2400" b="1" i="1" smtClean="0">
                <a:solidFill>
                  <a:srgbClr val="003300"/>
                </a:solidFill>
              </a:rPr>
              <a:t>?</a:t>
            </a:r>
            <a:r>
              <a:rPr lang="ru-RU" sz="2400" b="1" i="1" smtClean="0">
                <a:solidFill>
                  <a:srgbClr val="003300"/>
                </a:solidFill>
              </a:rPr>
              <a:t/>
            </a:r>
            <a:br>
              <a:rPr lang="ru-RU" sz="2400" b="1" i="1" smtClean="0">
                <a:solidFill>
                  <a:srgbClr val="003300"/>
                </a:solidFill>
              </a:rPr>
            </a:br>
            <a:r>
              <a:rPr lang="ru-RU" sz="2400" b="1" i="1" smtClean="0">
                <a:solidFill>
                  <a:srgbClr val="003300"/>
                </a:solidFill>
              </a:rPr>
              <a:t>2.Почему восставшие потерпели поражение?</a:t>
            </a:r>
            <a:br>
              <a:rPr lang="ru-RU" sz="2400" b="1" i="1" smtClean="0">
                <a:solidFill>
                  <a:srgbClr val="003300"/>
                </a:solidFill>
              </a:rPr>
            </a:br>
            <a:r>
              <a:rPr lang="ru-RU" sz="2400" b="1" i="1" smtClean="0">
                <a:solidFill>
                  <a:srgbClr val="003300"/>
                </a:solidFill>
              </a:rPr>
              <a:t/>
            </a:r>
            <a:br>
              <a:rPr lang="ru-RU" sz="2400" b="1" i="1" smtClean="0">
                <a:solidFill>
                  <a:srgbClr val="003300"/>
                </a:solidFill>
              </a:rPr>
            </a:br>
            <a:endParaRPr lang="ru-RU" sz="2400" smtClean="0">
              <a:solidFill>
                <a:srgbClr val="003300"/>
              </a:solidFill>
            </a:endParaRPr>
          </a:p>
        </p:txBody>
      </p:sp>
      <p:sp>
        <p:nvSpPr>
          <p:cNvPr id="43014" name="AutoShape 6" descr="Рисунок2"/>
          <p:cNvSpPr>
            <a:spLocks noChangeArrowheads="1"/>
          </p:cNvSpPr>
          <p:nvPr/>
        </p:nvSpPr>
        <p:spPr bwMode="auto">
          <a:xfrm>
            <a:off x="611188" y="1628775"/>
            <a:ext cx="8064500" cy="5229225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28604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Причины поражения восстания: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1268760"/>
            <a:ext cx="61926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тактические разногласия между</a:t>
            </a:r>
          </a:p>
          <a:p>
            <a:r>
              <a:rPr lang="ru-RU" sz="2400" dirty="0" smtClean="0">
                <a:solidFill>
                  <a:schemeClr val="bg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рабами;</a:t>
            </a:r>
          </a:p>
          <a:p>
            <a:endParaRPr lang="ru-RU" sz="2400" dirty="0" smtClean="0">
              <a:solidFill>
                <a:schemeClr val="bg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отсутствие единого плана ведения войны с Римом;</a:t>
            </a:r>
          </a:p>
          <a:p>
            <a:endParaRPr lang="ru-RU" sz="2400" dirty="0" smtClean="0">
              <a:solidFill>
                <a:schemeClr val="bg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преимущество римлян в численности войск и вооружении.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581128"/>
            <a:ext cx="46323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19104" y="2571744"/>
          <a:ext cx="4724400" cy="3714768"/>
        </p:xfrm>
        <a:graphic>
          <a:graphicData uri="http://schemas.openxmlformats.org/drawingml/2006/table">
            <a:tbl>
              <a:tblPr/>
              <a:tblGrid>
                <a:gridCol w="393700"/>
                <a:gridCol w="393700"/>
                <a:gridCol w="393700"/>
                <a:gridCol w="393700"/>
                <a:gridCol w="393700"/>
                <a:gridCol w="393700"/>
                <a:gridCol w="393700"/>
                <a:gridCol w="393700"/>
                <a:gridCol w="393700"/>
                <a:gridCol w="395282"/>
                <a:gridCol w="392118"/>
                <a:gridCol w="393700"/>
              </a:tblGrid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1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2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3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4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5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7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8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7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</a:rPr>
                        <a:t>9</a:t>
                      </a:r>
                      <a:endParaRPr lang="ru-RU" sz="2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23" name="Picture 3" descr="C:\Documents and Settings\Пользователь\Мои документы\Документы Оли\иллюстрации\иллюстрации Древний мир\Hw-pomp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42852"/>
            <a:ext cx="1144181" cy="1714512"/>
          </a:xfrm>
          <a:prstGeom prst="rect">
            <a:avLst/>
          </a:prstGeom>
          <a:noFill/>
        </p:spPr>
      </p:pic>
      <p:pic>
        <p:nvPicPr>
          <p:cNvPr id="5125" name="Picture 5" descr="C:\Documents and Settings\Пользователь\Мои документы\Документы Оли\иллюстрации\иллюстрации Древний мир\60e2f23cfc1259fae89d4fb9c3156dec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357430"/>
            <a:ext cx="1270865" cy="1571636"/>
          </a:xfrm>
          <a:prstGeom prst="rect">
            <a:avLst/>
          </a:prstGeom>
          <a:noFill/>
        </p:spPr>
      </p:pic>
      <p:pic>
        <p:nvPicPr>
          <p:cNvPr id="1026" name="Picture 2" descr="C:\Documents and Settings\Пользователь\Мои документы\Документы Оли\иллюстрации\иллюстрации Древний мир\c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42852"/>
            <a:ext cx="1643074" cy="1643074"/>
          </a:xfrm>
          <a:prstGeom prst="rect">
            <a:avLst/>
          </a:prstGeom>
          <a:noFill/>
        </p:spPr>
      </p:pic>
      <p:pic>
        <p:nvPicPr>
          <p:cNvPr id="1028" name="Picture 4" descr="C:\Documents and Settings\Пользователь\Мои документы\Документы Оли\иллюстрации\иллюстрации Древний мир\rom_legionnaire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3447" y="142852"/>
            <a:ext cx="1006271" cy="1714512"/>
          </a:xfrm>
          <a:prstGeom prst="rect">
            <a:avLst/>
          </a:prstGeom>
          <a:noFill/>
        </p:spPr>
      </p:pic>
      <p:pic>
        <p:nvPicPr>
          <p:cNvPr id="1029" name="Picture 5" descr="C:\Documents and Settings\Пользователь\Мои документы\Документы Оли\иллюстрации\карты\Древний мир карты\спартак без капуи везувия и сицили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429" y="2500306"/>
            <a:ext cx="3708727" cy="4015755"/>
          </a:xfrm>
          <a:prstGeom prst="rect">
            <a:avLst/>
          </a:prstGeom>
          <a:noFill/>
        </p:spPr>
      </p:pic>
      <p:pic>
        <p:nvPicPr>
          <p:cNvPr id="1030" name="Picture 6" descr="C:\Documents and Settings\Пользователь\Мои документы\Документы Оли\иллюстрации\иллюстрации Древний мир\марк красс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43174" y="142852"/>
            <a:ext cx="1291796" cy="164307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71406" y="464344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6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395536" y="692696"/>
            <a:ext cx="428628" cy="500066"/>
            <a:chOff x="5286380" y="1142984"/>
            <a:chExt cx="428628" cy="500066"/>
          </a:xfrm>
        </p:grpSpPr>
        <p:sp>
          <p:nvSpPr>
            <p:cNvPr id="23" name="Овал 22"/>
            <p:cNvSpPr/>
            <p:nvPr/>
          </p:nvSpPr>
          <p:spPr bwMode="auto">
            <a:xfrm>
              <a:off x="5286380" y="1142984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86380" y="1142984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1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571868" y="1285860"/>
            <a:ext cx="500066" cy="500066"/>
            <a:chOff x="5643570" y="285728"/>
            <a:chExt cx="500066" cy="500066"/>
          </a:xfrm>
        </p:grpSpPr>
        <p:sp>
          <p:nvSpPr>
            <p:cNvPr id="22" name="Овал 21"/>
            <p:cNvSpPr/>
            <p:nvPr/>
          </p:nvSpPr>
          <p:spPr bwMode="auto">
            <a:xfrm>
              <a:off x="5643570" y="285728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43570" y="285728"/>
              <a:ext cx="500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2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000892" y="1285860"/>
            <a:ext cx="428628" cy="500066"/>
            <a:chOff x="5000628" y="428604"/>
            <a:chExt cx="428628" cy="500066"/>
          </a:xfrm>
        </p:grpSpPr>
        <p:sp>
          <p:nvSpPr>
            <p:cNvPr id="21" name="Овал 20"/>
            <p:cNvSpPr/>
            <p:nvPr/>
          </p:nvSpPr>
          <p:spPr bwMode="auto">
            <a:xfrm>
              <a:off x="5000628" y="428604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00628" y="428604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3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7286644" y="5357826"/>
            <a:ext cx="500066" cy="500066"/>
            <a:chOff x="5643570" y="285728"/>
            <a:chExt cx="500066" cy="500066"/>
          </a:xfrm>
        </p:grpSpPr>
        <p:sp>
          <p:nvSpPr>
            <p:cNvPr id="20" name="Овал 19"/>
            <p:cNvSpPr/>
            <p:nvPr/>
          </p:nvSpPr>
          <p:spPr bwMode="auto">
            <a:xfrm>
              <a:off x="5643570" y="285728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43570" y="285728"/>
              <a:ext cx="500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4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5429256" y="214290"/>
            <a:ext cx="500066" cy="500066"/>
            <a:chOff x="5715008" y="214290"/>
            <a:chExt cx="500066" cy="500066"/>
          </a:xfrm>
        </p:grpSpPr>
        <p:sp>
          <p:nvSpPr>
            <p:cNvPr id="38" name="Овал 37"/>
            <p:cNvSpPr/>
            <p:nvPr/>
          </p:nvSpPr>
          <p:spPr bwMode="auto">
            <a:xfrm>
              <a:off x="5715008" y="214290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715008" y="214290"/>
              <a:ext cx="500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5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7929586" y="142852"/>
            <a:ext cx="500066" cy="500066"/>
            <a:chOff x="5643570" y="285728"/>
            <a:chExt cx="500066" cy="500066"/>
          </a:xfrm>
        </p:grpSpPr>
        <p:sp>
          <p:nvSpPr>
            <p:cNvPr id="37" name="Овал 36"/>
            <p:cNvSpPr/>
            <p:nvPr/>
          </p:nvSpPr>
          <p:spPr bwMode="auto">
            <a:xfrm>
              <a:off x="5643570" y="285728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643570" y="285728"/>
              <a:ext cx="500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6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858016" y="6000768"/>
            <a:ext cx="500066" cy="500066"/>
            <a:chOff x="5143504" y="214290"/>
            <a:chExt cx="500066" cy="500066"/>
          </a:xfrm>
        </p:grpSpPr>
        <p:sp>
          <p:nvSpPr>
            <p:cNvPr id="36" name="Овал 35"/>
            <p:cNvSpPr/>
            <p:nvPr/>
          </p:nvSpPr>
          <p:spPr bwMode="auto">
            <a:xfrm>
              <a:off x="5143504" y="214290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43504" y="214290"/>
              <a:ext cx="500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7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928662" y="2428868"/>
            <a:ext cx="428628" cy="500066"/>
            <a:chOff x="5214942" y="285728"/>
            <a:chExt cx="428628" cy="500066"/>
          </a:xfrm>
        </p:grpSpPr>
        <p:sp>
          <p:nvSpPr>
            <p:cNvPr id="45" name="Овал 44"/>
            <p:cNvSpPr/>
            <p:nvPr/>
          </p:nvSpPr>
          <p:spPr bwMode="auto">
            <a:xfrm>
              <a:off x="5214942" y="285728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14942" y="285728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8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6858016" y="4071942"/>
            <a:ext cx="428628" cy="500066"/>
            <a:chOff x="5500694" y="357166"/>
            <a:chExt cx="428628" cy="500066"/>
          </a:xfrm>
        </p:grpSpPr>
        <p:sp>
          <p:nvSpPr>
            <p:cNvPr id="19" name="Овал 18"/>
            <p:cNvSpPr/>
            <p:nvPr/>
          </p:nvSpPr>
          <p:spPr bwMode="auto">
            <a:xfrm>
              <a:off x="5500694" y="357166"/>
              <a:ext cx="428628" cy="500066"/>
            </a:xfrm>
            <a:prstGeom prst="ellipse">
              <a:avLst/>
            </a:prstGeom>
            <a:solidFill>
              <a:schemeClr val="accent2">
                <a:lumMod val="50000"/>
                <a:alpha val="80000"/>
              </a:schemeClr>
            </a:solidFill>
            <a:ln w="381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154800" rIns="180000" bIns="154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00694" y="357166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FFFFCC"/>
                  </a:solidFill>
                </a:rPr>
                <a:t>9</a:t>
              </a:r>
              <a:endParaRPr lang="ru-RU" sz="2400" dirty="0">
                <a:solidFill>
                  <a:srgbClr val="FFFFCC"/>
                </a:solidFill>
              </a:endParaRPr>
            </a:p>
          </p:txBody>
        </p:sp>
      </p:grpSp>
      <p:cxnSp>
        <p:nvCxnSpPr>
          <p:cNvPr id="55" name="Прямая со стрелкой 54"/>
          <p:cNvCxnSpPr/>
          <p:nvPr/>
        </p:nvCxnSpPr>
        <p:spPr bwMode="auto">
          <a:xfrm rot="16200000" flipH="1">
            <a:off x="7000101" y="4644240"/>
            <a:ext cx="357980" cy="70643"/>
          </a:xfrm>
          <a:prstGeom prst="straightConnector1">
            <a:avLst/>
          </a:prstGeom>
          <a:solidFill>
            <a:schemeClr val="accent1">
              <a:alpha val="80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Прямая со стрелкой 55"/>
          <p:cNvCxnSpPr>
            <a:stCxn id="34" idx="0"/>
          </p:cNvCxnSpPr>
          <p:nvPr/>
        </p:nvCxnSpPr>
        <p:spPr bwMode="auto">
          <a:xfrm rot="16200000" flipV="1">
            <a:off x="7304505" y="5125654"/>
            <a:ext cx="357189" cy="107156"/>
          </a:xfrm>
          <a:prstGeom prst="straightConnector1">
            <a:avLst/>
          </a:prstGeom>
          <a:solidFill>
            <a:schemeClr val="accent1">
              <a:alpha val="80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Прямоугольник 72"/>
          <p:cNvSpPr/>
          <p:nvPr/>
        </p:nvSpPr>
        <p:spPr bwMode="auto">
          <a:xfrm>
            <a:off x="2357422" y="2571744"/>
            <a:ext cx="428628" cy="3714776"/>
          </a:xfrm>
          <a:prstGeom prst="rect">
            <a:avLst/>
          </a:prstGeom>
          <a:solidFill>
            <a:srgbClr val="FFFFCC">
              <a:alpha val="80000"/>
            </a:srgb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0" tIns="154800" rIns="180000" bIns="154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00232" y="257174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С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57422" y="257174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786050" y="253870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43240" y="253870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Р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71868" y="253870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Т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929058" y="253870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57686" y="253870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К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00232" y="296733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К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357422" y="296733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Р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86050" y="296733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571868" y="296733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С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43240" y="296733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С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000232" y="339596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П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357422" y="339596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О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714612" y="339596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М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43240" y="339596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П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571868" y="339596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Е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29058" y="339596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Й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357422" y="382459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929058" y="382459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В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786050" y="382459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Е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43240" y="3824591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З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571868" y="382459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У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57686" y="382459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И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382459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Й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214414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571604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М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000232" y="421481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Ф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357422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786050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Т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143240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Е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571868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00496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Т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357686" y="421481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Р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28596" y="461040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Л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786050" y="461040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Е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85786" y="461040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Е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14414" y="461040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Г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000232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И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571604" y="461040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И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00232" y="461040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О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357422" y="464344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Н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143240" y="464344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Р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71604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С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357422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Ц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571868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И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786050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И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214678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Л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929058" y="503903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Я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57224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Г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214414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Л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786050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571604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000232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Д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57422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214678" y="546766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Т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571868" y="542926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О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000496" y="542926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Р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57224" y="589629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К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214414" y="589629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А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571604" y="589629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П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000232" y="589629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У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357422" y="585789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Я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568" y="0"/>
            <a:ext cx="1547271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4" grpId="0"/>
      <p:bldP spid="74" grpId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428736"/>
            <a:ext cx="792961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Поход рабов на север Италии;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Гибель Спартака;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Бегство рабов из гладиаторской школы;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Создание укреплений Красса;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Поход восставших на юг;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Создание лагеря на горе Везувий;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Битва у города </a:t>
            </a:r>
            <a:r>
              <a:rPr lang="ru-RU" sz="3200" dirty="0" err="1" smtClean="0">
                <a:solidFill>
                  <a:schemeClr val="bg1">
                    <a:lumMod val="50000"/>
                  </a:schemeClr>
                </a:solidFill>
              </a:rPr>
              <a:t>Мутина</a:t>
            </a: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ru-RU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428604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Установите последовательность событий: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857892"/>
            <a:ext cx="700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Проверь: 3, 6, 1, 7, 5, 4, 2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7224" y="1905000"/>
            <a:ext cx="7929618" cy="41148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ru-RU" dirty="0" smtClean="0">
                <a:latin typeface="Comic Sans MS" pitchFamily="66" charset="0"/>
              </a:rPr>
              <a:t>Мне понравилось на уроке ……….</a:t>
            </a:r>
          </a:p>
          <a:p>
            <a:pPr eaLnBrk="1" hangingPunct="1"/>
            <a:r>
              <a:rPr lang="ru-RU" dirty="0" smtClean="0">
                <a:latin typeface="Comic Sans MS" pitchFamily="66" charset="0"/>
              </a:rPr>
              <a:t>Мне было интересно узнать о …...</a:t>
            </a:r>
          </a:p>
        </p:txBody>
      </p:sp>
      <p:pic>
        <p:nvPicPr>
          <p:cNvPr id="23555" name="Picture 5" descr="карандаш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2988" y="4067175"/>
            <a:ext cx="2022475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1814513" y="692150"/>
            <a:ext cx="5888037" cy="70167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rgbClr val="FFFF00"/>
                </a:solidFill>
                <a:latin typeface="Comic Sans MS" pitchFamily="66" charset="0"/>
              </a:rPr>
              <a:t>Рефлексия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1412776"/>
            <a:ext cx="51125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задание: </a:t>
            </a:r>
          </a:p>
          <a:p>
            <a:pPr algn="ctr"/>
            <a:endParaRPr lang="ru-RU" sz="24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1.Прочитать параграф 51, ответить на вопросы после параграфа.</a:t>
            </a:r>
          </a:p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2.По желанию:</a:t>
            </a:r>
          </a:p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а)составить рассказ от имени гладиатора (о бегстве из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Капуи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победе у подножия Везувия; </a:t>
            </a:r>
          </a:p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прорыве рабами укреплений Красса (на выбор); </a:t>
            </a:r>
          </a:p>
          <a:p>
            <a:r>
              <a:rPr lang="ru-RU" sz="2400" i="1" dirty="0" smtClean="0"/>
              <a:t>.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б)нарисовать рисунок “Восстание Спартака”.</a:t>
            </a:r>
          </a:p>
          <a:p>
            <a:endParaRPr lang="ru-RU" sz="24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3" descr="C:\Documents and Settings\Новый пользователь\Рабочий стол\риснов\0b54c9c1204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200254"/>
            <a:ext cx="3062684" cy="489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">
  <a:themeElements>
    <a:clrScheme name="Оформление по умолчанию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80000"/>
          </a:schemeClr>
        </a:solidFill>
        <a:ln w="38100" cap="flat" cmpd="dbl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54800" rIns="180000" bIns="1548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80000"/>
          </a:schemeClr>
        </a:solidFill>
        <a:ln w="38100" cap="flat" cmpd="dbl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0" tIns="154800" rIns="180000" bIns="1548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2823</TotalTime>
  <Words>623</Words>
  <Application>Microsoft Office PowerPoint</Application>
  <PresentationFormat>Экран (4:3)</PresentationFormat>
  <Paragraphs>187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</vt:lpstr>
      <vt:lpstr>Восстание Спартака Нужно или победить или умереть… Мужественная и почетная смерть Лучше постыдной и гнусной жизни. Р. Джованьоли «Спартак» </vt:lpstr>
      <vt:lpstr>План:</vt:lpstr>
      <vt:lpstr>ЗАДАНИЕ  НА УРОК</vt:lpstr>
      <vt:lpstr>Слайд 4</vt:lpstr>
      <vt:lpstr>Ход восстания</vt:lpstr>
      <vt:lpstr>Причины восстания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Раненый Спартак</vt:lpstr>
      <vt:lpstr>Слайд 17</vt:lpstr>
      <vt:lpstr>1. Как вы думаете, а могли ли они одержать победу? 2.Почему восставшие потерпели поражение?  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1</cp:lastModifiedBy>
  <cp:revision>251</cp:revision>
  <dcterms:created xsi:type="dcterms:W3CDTF">2010-02-07T11:42:55Z</dcterms:created>
  <dcterms:modified xsi:type="dcterms:W3CDTF">2017-06-21T05:08:22Z</dcterms:modified>
</cp:coreProperties>
</file>